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712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000" i="1" dirty="0" smtClean="0">
                <a:latin typeface="Bahnschrift Light SemiCondensed" panose="020B0502040204020203" pitchFamily="34" charset="0"/>
              </a:rPr>
              <a:t>Der 19 Januar.</a:t>
            </a:r>
            <a:br>
              <a:rPr lang="de-DE" sz="6000" i="1" dirty="0" smtClean="0">
                <a:latin typeface="Bahnschrift Light SemiCondensed" panose="020B0502040204020203" pitchFamily="34" charset="0"/>
              </a:rPr>
            </a:br>
            <a:r>
              <a:rPr lang="de-DE" sz="6000" i="1" dirty="0" smtClean="0">
                <a:latin typeface="Bahnschrift Light SemiCondensed" panose="020B0502040204020203" pitchFamily="34" charset="0"/>
              </a:rPr>
              <a:t>neunzehnte  </a:t>
            </a:r>
            <a:endParaRPr lang="ru-RU" sz="60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3240360" cy="3096344"/>
          </a:xfrm>
        </p:spPr>
        <p:txBody>
          <a:bodyPr>
            <a:normAutofit/>
          </a:bodyPr>
          <a:lstStyle/>
          <a:p>
            <a:pPr algn="l" fontAlgn="ctr"/>
            <a:r>
              <a:rPr lang="de-DE" sz="4800" b="1" dirty="0">
                <a:solidFill>
                  <a:schemeClr val="accent4">
                    <a:lumMod val="75000"/>
                  </a:schemeClr>
                </a:solidFill>
                <a:latin typeface="Papyrus" panose="03070502060502030205" pitchFamily="66" charset="0"/>
              </a:rPr>
              <a:t>Welches Datum ist heute</a:t>
            </a:r>
            <a:r>
              <a:rPr lang="de-DE" sz="4800" b="1" dirty="0" smtClean="0">
                <a:solidFill>
                  <a:schemeClr val="accent4">
                    <a:lumMod val="75000"/>
                  </a:schemeClr>
                </a:solidFill>
                <a:latin typeface="Papyrus" panose="03070502060502030205" pitchFamily="66" charset="0"/>
              </a:rPr>
              <a:t>?</a:t>
            </a:r>
            <a:r>
              <a:rPr lang="de-DE" dirty="0">
                <a:latin typeface="Roboto"/>
              </a:rPr>
              <a:t/>
            </a:r>
            <a:br>
              <a:rPr lang="de-DE" dirty="0">
                <a:latin typeface="Roboto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12" y="2519176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Er ist </a:t>
            </a:r>
            <a:r>
              <a:rPr lang="de-DE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Viertel vor</a:t>
            </a:r>
            <a:r>
              <a:rPr lang="de-DE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8.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3953594" cy="39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i="1" dirty="0"/>
              <a:t>Hausaufgaben</a:t>
            </a:r>
            <a:endParaRPr lang="ru-RU" sz="54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 </a:t>
            </a:r>
            <a:r>
              <a:rPr lang="de-DE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 41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2886572" cy="28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Lese die Worte</a:t>
            </a:r>
            <a:endParaRPr lang="ru-RU" sz="6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293285"/>
              </p:ext>
            </p:extLst>
          </p:nvPr>
        </p:nvGraphicFramePr>
        <p:xfrm>
          <a:off x="457200" y="1600200"/>
          <a:ext cx="8229600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4400" dirty="0" smtClean="0">
                          <a:solidFill>
                            <a:srgbClr val="002060"/>
                          </a:solidFill>
                        </a:rPr>
                        <a:t>ei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ns, bl</a:t>
                      </a:r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ben, Bl</a:t>
                      </a:r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stift, b</a:t>
                      </a:r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de, d</a:t>
                      </a:r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n, S</a:t>
                      </a:r>
                      <a:r>
                        <a:rPr lang="de-DE" sz="4400" u="sng" dirty="0" smtClean="0"/>
                        <a:t>ei</a:t>
                      </a:r>
                      <a:r>
                        <a:rPr lang="de-DE" sz="4400" dirty="0" smtClean="0"/>
                        <a:t>te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4400" b="1" dirty="0" err="1" smtClean="0">
                          <a:solidFill>
                            <a:srgbClr val="002060"/>
                          </a:solidFill>
                        </a:rPr>
                        <a:t>eu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H</a:t>
                      </a:r>
                      <a:r>
                        <a:rPr lang="de-DE" sz="4400" u="sng" dirty="0" smtClean="0"/>
                        <a:t>eu</a:t>
                      </a:r>
                      <a:r>
                        <a:rPr lang="de-DE" sz="4400" dirty="0" smtClean="0"/>
                        <a:t>te, n</a:t>
                      </a:r>
                      <a:r>
                        <a:rPr lang="de-DE" sz="4400" u="sng" dirty="0" smtClean="0"/>
                        <a:t>eu</a:t>
                      </a:r>
                      <a:r>
                        <a:rPr lang="de-DE" sz="4400" dirty="0" smtClean="0"/>
                        <a:t>n, n</a:t>
                      </a:r>
                      <a:r>
                        <a:rPr lang="de-DE" sz="4400" u="sng" dirty="0" smtClean="0"/>
                        <a:t>eu</a:t>
                      </a:r>
                      <a:r>
                        <a:rPr lang="de-DE" sz="4400" dirty="0" smtClean="0"/>
                        <a:t>, Fr</a:t>
                      </a:r>
                      <a:r>
                        <a:rPr lang="de-DE" sz="4400" u="sng" dirty="0" smtClean="0"/>
                        <a:t>eu</a:t>
                      </a:r>
                      <a:r>
                        <a:rPr lang="de-DE" sz="4400" dirty="0" smtClean="0"/>
                        <a:t>nd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4400" b="1" dirty="0" err="1" smtClean="0">
                          <a:solidFill>
                            <a:srgbClr val="002060"/>
                          </a:solidFill>
                        </a:rPr>
                        <a:t>ch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spri</a:t>
                      </a:r>
                      <a:r>
                        <a:rPr lang="de-DE" sz="4400" u="sng" dirty="0" smtClean="0"/>
                        <a:t>ch</a:t>
                      </a:r>
                      <a:r>
                        <a:rPr lang="de-DE" sz="4400" dirty="0" smtClean="0"/>
                        <a:t>, di</a:t>
                      </a:r>
                      <a:r>
                        <a:rPr lang="de-DE" sz="4400" u="sng" dirty="0" smtClean="0"/>
                        <a:t>ch</a:t>
                      </a:r>
                      <a:r>
                        <a:rPr lang="de-DE" sz="4400" dirty="0" smtClean="0"/>
                        <a:t>,</a:t>
                      </a:r>
                      <a:r>
                        <a:rPr lang="de-DE" sz="4400" baseline="0" dirty="0" smtClean="0"/>
                        <a:t> Na</a:t>
                      </a:r>
                      <a:r>
                        <a:rPr lang="de-DE" sz="4400" u="sng" baseline="0" dirty="0" smtClean="0"/>
                        <a:t>ch</a:t>
                      </a:r>
                      <a:r>
                        <a:rPr lang="de-DE" sz="4400" baseline="0" dirty="0" smtClean="0"/>
                        <a:t>t, Kanin</a:t>
                      </a:r>
                      <a:r>
                        <a:rPr lang="de-DE" sz="4400" u="sng" baseline="0" dirty="0" smtClean="0"/>
                        <a:t>ch</a:t>
                      </a:r>
                      <a:r>
                        <a:rPr lang="de-DE" sz="4400" baseline="0" dirty="0" smtClean="0"/>
                        <a:t>en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Schultag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92D050"/>
                </a:solidFill>
              </a:rPr>
              <a:t>um Viertel nach sieben </a:t>
            </a:r>
            <a:r>
              <a:rPr lang="de-DE" dirty="0" smtClean="0"/>
              <a:t>(</a:t>
            </a:r>
            <a:r>
              <a:rPr lang="ru-RU" dirty="0" smtClean="0"/>
              <a:t>в 7:15</a:t>
            </a:r>
            <a:r>
              <a:rPr lang="de-DE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92D050"/>
                </a:solidFill>
              </a:rPr>
              <a:t>um sechs Uhr dreizehn </a:t>
            </a:r>
            <a:r>
              <a:rPr lang="de-DE" dirty="0" smtClean="0"/>
              <a:t>(</a:t>
            </a:r>
            <a:r>
              <a:rPr lang="ru-RU" dirty="0" smtClean="0"/>
              <a:t>в 6:30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92D050"/>
                </a:solidFill>
              </a:rPr>
              <a:t>von acht Uhr dreißig bis sechszehn Uhr</a:t>
            </a:r>
            <a:r>
              <a:rPr lang="ru-RU" b="1" dirty="0" smtClean="0"/>
              <a:t> </a:t>
            </a:r>
            <a:r>
              <a:rPr lang="ru-RU" dirty="0" smtClean="0"/>
              <a:t>(с 8:30 до 16.00)</a:t>
            </a:r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92D050"/>
                </a:solidFill>
              </a:rPr>
              <a:t>eine Stunde Mittagspause</a:t>
            </a:r>
            <a:r>
              <a:rPr lang="de-DE" dirty="0" smtClean="0"/>
              <a:t> </a:t>
            </a:r>
            <a:r>
              <a:rPr lang="ru-RU" dirty="0" smtClean="0"/>
              <a:t>(1часовой перерыв на обед)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79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69269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Hör zu und lies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FFC000"/>
                </a:solidFill>
              </a:rPr>
              <a:t>Lea, aufstehen! </a:t>
            </a:r>
            <a:r>
              <a:rPr lang="de-DE" sz="2800" dirty="0" err="1" smtClean="0">
                <a:solidFill>
                  <a:srgbClr val="FFC000"/>
                </a:solidFill>
              </a:rPr>
              <a:t>Leaaa</a:t>
            </a:r>
            <a:r>
              <a:rPr lang="de-DE" sz="2800" dirty="0" smtClean="0">
                <a:solidFill>
                  <a:srgbClr val="FFC000"/>
                </a:solidFill>
              </a:rPr>
              <a:t>, </a:t>
            </a:r>
            <a:r>
              <a:rPr lang="de-DE" sz="2800" dirty="0">
                <a:solidFill>
                  <a:srgbClr val="FFC000"/>
                </a:solidFill>
              </a:rPr>
              <a:t>aufstehen! </a:t>
            </a:r>
            <a:endParaRPr lang="de-DE" sz="28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00B050"/>
                </a:solidFill>
              </a:rPr>
              <a:t>Ich bin so müde! Wie spät ist 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FFC000"/>
                </a:solidFill>
              </a:rPr>
              <a:t>Es ist schon halb sieben. Aufstehen!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00B050"/>
                </a:solidFill>
              </a:rPr>
              <a:t>Halb sieben? Ich gehe am Mittwoch um halb neun.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FFC000"/>
                </a:solidFill>
              </a:rPr>
              <a:t>Lea. Heute ist doch Donnerstag, nicht Mittwoch!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00B050"/>
                </a:solidFill>
              </a:rPr>
              <a:t>Was? Ich bin zu spät! Ich habe heute um Viertel vor acht Fitness-AG.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FFC000"/>
                </a:solidFill>
              </a:rPr>
              <a:t>Eben.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31 - Глава 4 Mein Schultag. Задание 1a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46531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>
                <a:solidFill>
                  <a:srgbClr val="00B0F0"/>
                </a:solidFill>
                <a:latin typeface="Bahnschrift Condensed" panose="020B0502040204020203" pitchFamily="34" charset="0"/>
              </a:rPr>
              <a:t>Richtig oder falsch?</a:t>
            </a:r>
            <a:endParaRPr lang="ru-RU" b="1" u="sng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e-DE" sz="4000" i="1" dirty="0" smtClean="0">
                <a:solidFill>
                  <a:schemeClr val="accent4">
                    <a:lumMod val="50000"/>
                  </a:schemeClr>
                </a:solidFill>
                <a:latin typeface="Bell MT" panose="02020503060305020303" pitchFamily="18" charset="0"/>
              </a:rPr>
              <a:t>Lea ist zu Hause.</a:t>
            </a:r>
          </a:p>
          <a:p>
            <a:pPr>
              <a:buBlip>
                <a:blip r:embed="rId2"/>
              </a:buBlip>
            </a:pPr>
            <a:r>
              <a:rPr lang="de-DE" sz="4000" i="1" dirty="0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Die Mutter ist im Bett.</a:t>
            </a:r>
          </a:p>
          <a:p>
            <a:pPr>
              <a:buBlip>
                <a:blip r:embed="rId2"/>
              </a:buBlip>
            </a:pPr>
            <a:r>
              <a:rPr lang="de-DE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Er ist Mittwoch.</a:t>
            </a:r>
          </a:p>
          <a:p>
            <a:pPr>
              <a:buBlip>
                <a:blip r:embed="rId2"/>
              </a:buBlip>
            </a:pPr>
            <a:r>
              <a:rPr lang="de-DE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Lea hat Schule.</a:t>
            </a:r>
          </a:p>
          <a:p>
            <a:pPr>
              <a:buBlip>
                <a:blip r:embed="rId2"/>
              </a:buBlip>
            </a:pPr>
            <a:r>
              <a:rPr lang="de-DE" sz="4000" i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Lea hat Englisch-AG.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434172" cy="22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de-D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099520" cy="39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Es ist 10 nach 7.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 ist Viertel nach 7.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5400600" cy="38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Es ist halb 8.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5220072" cy="3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63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208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Der 19 Januar. neunzehnte  </vt:lpstr>
      <vt:lpstr>Lese die Worte</vt:lpstr>
      <vt:lpstr>Schultag</vt:lpstr>
      <vt:lpstr>Hör zu und lies</vt:lpstr>
      <vt:lpstr>Richtig oder falsch?</vt:lpstr>
      <vt:lpstr>Es ist 7 Uhr.</vt:lpstr>
      <vt:lpstr>Es ist 10 nach 7.</vt:lpstr>
      <vt:lpstr>Es ist Viertel nach 7.</vt:lpstr>
      <vt:lpstr>Es ist halb 8.</vt:lpstr>
      <vt:lpstr>Er ist Viertel vor 8.</vt:lpstr>
      <vt:lpstr>Hausaufgaben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19 Januar.</dc:title>
  <dc:creator>Svetliachok</dc:creator>
  <cp:lastModifiedBy>Svetliachok</cp:lastModifiedBy>
  <cp:revision>13</cp:revision>
  <dcterms:created xsi:type="dcterms:W3CDTF">2021-01-18T04:50:45Z</dcterms:created>
  <dcterms:modified xsi:type="dcterms:W3CDTF">2021-01-20T07:07:58Z</dcterms:modified>
</cp:coreProperties>
</file>